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402" r:id="rId3"/>
    <p:sldId id="415" r:id="rId4"/>
    <p:sldId id="420" r:id="rId5"/>
    <p:sldId id="378" r:id="rId6"/>
    <p:sldId id="295" r:id="rId7"/>
    <p:sldId id="380" r:id="rId8"/>
    <p:sldId id="404" r:id="rId9"/>
    <p:sldId id="298" r:id="rId10"/>
    <p:sldId id="297" r:id="rId11"/>
    <p:sldId id="384" r:id="rId12"/>
    <p:sldId id="383" r:id="rId13"/>
    <p:sldId id="385" r:id="rId14"/>
    <p:sldId id="387" r:id="rId15"/>
    <p:sldId id="389" r:id="rId16"/>
    <p:sldId id="422" r:id="rId17"/>
    <p:sldId id="388" r:id="rId18"/>
    <p:sldId id="423" r:id="rId19"/>
    <p:sldId id="424" r:id="rId20"/>
    <p:sldId id="390" r:id="rId21"/>
    <p:sldId id="392" r:id="rId22"/>
    <p:sldId id="391" r:id="rId23"/>
    <p:sldId id="393" r:id="rId24"/>
    <p:sldId id="425" r:id="rId25"/>
    <p:sldId id="426" r:id="rId26"/>
    <p:sldId id="394" r:id="rId27"/>
    <p:sldId id="419" r:id="rId28"/>
    <p:sldId id="427" r:id="rId29"/>
    <p:sldId id="305" r:id="rId30"/>
    <p:sldId id="395" r:id="rId31"/>
    <p:sldId id="414" r:id="rId32"/>
    <p:sldId id="396" r:id="rId33"/>
    <p:sldId id="410" r:id="rId34"/>
    <p:sldId id="406" r:id="rId35"/>
    <p:sldId id="407" r:id="rId36"/>
    <p:sldId id="408" r:id="rId37"/>
    <p:sldId id="413" r:id="rId38"/>
    <p:sldId id="409" r:id="rId39"/>
    <p:sldId id="400" r:id="rId40"/>
    <p:sldId id="411" r:id="rId41"/>
    <p:sldId id="304" r:id="rId42"/>
    <p:sldId id="26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0" autoAdjust="0"/>
    <p:restoredTop sz="95291" autoAdjust="0"/>
  </p:normalViewPr>
  <p:slideViewPr>
    <p:cSldViewPr>
      <p:cViewPr varScale="1">
        <p:scale>
          <a:sx n="77" d="100"/>
          <a:sy n="77" d="100"/>
        </p:scale>
        <p:origin x="96" y="235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7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102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0308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83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1776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3526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762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3900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5625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7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7880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43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3639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951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1910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403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6628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8337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5803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56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08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054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2318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9563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378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6919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891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2521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7417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6801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78016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9018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5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12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70.png"/><Relationship Id="rId4" Type="http://schemas.openxmlformats.org/officeDocument/2006/relationships/image" Target="../media/image16.png"/><Relationship Id="rId9" Type="http://schemas.openxmlformats.org/officeDocument/2006/relationships/image" Target="../media/image168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70.png"/><Relationship Id="rId3" Type="http://schemas.openxmlformats.org/officeDocument/2006/relationships/image" Target="../media/image2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14" Type="http://schemas.openxmlformats.org/officeDocument/2006/relationships/image" Target="../media/image6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011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00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90.png"/><Relationship Id="rId20" Type="http://schemas.openxmlformats.org/officeDocument/2006/relationships/image" Target="../media/image10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02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2.png"/><Relationship Id="rId7" Type="http://schemas.openxmlformats.org/officeDocument/2006/relationships/image" Target="../media/image1150.png"/><Relationship Id="rId12" Type="http://schemas.openxmlformats.org/officeDocument/2006/relationships/image" Target="../media/image9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0.png"/><Relationship Id="rId11" Type="http://schemas.openxmlformats.org/officeDocument/2006/relationships/image" Target="../media/image89.emf"/><Relationship Id="rId5" Type="http://schemas.openxmlformats.org/officeDocument/2006/relationships/image" Target="../media/image1130.png"/><Relationship Id="rId10" Type="http://schemas.openxmlformats.org/officeDocument/2006/relationships/image" Target="../media/image88.emf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90.emf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89.emf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88.emf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12" Type="http://schemas.openxmlformats.org/officeDocument/2006/relationships/image" Target="../media/image90.em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89.emf"/><Relationship Id="rId5" Type="http://schemas.openxmlformats.org/officeDocument/2006/relationships/image" Target="../media/image130.png"/><Relationship Id="rId15" Type="http://schemas.openxmlformats.org/officeDocument/2006/relationships/image" Target="../media/image135.png"/><Relationship Id="rId10" Type="http://schemas.openxmlformats.org/officeDocument/2006/relationships/image" Target="../media/image88.emf"/><Relationship Id="rId4" Type="http://schemas.openxmlformats.org/officeDocument/2006/relationships/image" Target="../media/image1040.png"/><Relationship Id="rId9" Type="http://schemas.openxmlformats.org/officeDocument/2006/relationships/image" Target="../media/image132.png"/><Relationship Id="rId1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139.png"/><Relationship Id="rId3" Type="http://schemas.openxmlformats.org/officeDocument/2006/relationships/image" Target="../media/image2.png"/><Relationship Id="rId7" Type="http://schemas.openxmlformats.org/officeDocument/2006/relationships/image" Target="../media/image107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9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90.emf"/><Relationship Id="rId5" Type="http://schemas.openxmlformats.org/officeDocument/2006/relationships/image" Target="../media/image1050.png"/><Relationship Id="rId15" Type="http://schemas.openxmlformats.org/officeDocument/2006/relationships/image" Target="../media/image141.png"/><Relationship Id="rId10" Type="http://schemas.openxmlformats.org/officeDocument/2006/relationships/image" Target="../media/image88.emf"/><Relationship Id="rId4" Type="http://schemas.openxmlformats.org/officeDocument/2006/relationships/image" Target="../media/image1040.png"/><Relationship Id="rId9" Type="http://schemas.openxmlformats.org/officeDocument/2006/relationships/image" Target="../media/image132.png"/><Relationship Id="rId1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5" Type="http://schemas.openxmlformats.org/officeDocument/2006/relationships/image" Target="../media/image93.emf"/><Relationship Id="rId10" Type="http://schemas.openxmlformats.org/officeDocument/2006/relationships/image" Target="../media/image147.png"/><Relationship Id="rId4" Type="http://schemas.openxmlformats.org/officeDocument/2006/relationships/image" Target="../media/image1040.png"/><Relationship Id="rId9" Type="http://schemas.openxmlformats.org/officeDocument/2006/relationships/image" Target="../media/image132.png"/><Relationship Id="rId14" Type="http://schemas.openxmlformats.org/officeDocument/2006/relationships/image" Target="../media/image9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11" Type="http://schemas.openxmlformats.org/officeDocument/2006/relationships/image" Target="../media/image94.emf"/><Relationship Id="rId5" Type="http://schemas.openxmlformats.org/officeDocument/2006/relationships/image" Target="../media/image155.png"/><Relationship Id="rId10" Type="http://schemas.openxmlformats.org/officeDocument/2006/relationships/image" Target="../media/image93.emf"/><Relationship Id="rId4" Type="http://schemas.openxmlformats.org/officeDocument/2006/relationships/image" Target="../media/image1040.png"/><Relationship Id="rId9" Type="http://schemas.openxmlformats.org/officeDocument/2006/relationships/image" Target="../media/image9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1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B34FD0-E96E-47A3-9169-128BBE8568AE}"/>
              </a:ext>
            </a:extLst>
          </p:cNvPr>
          <p:cNvSpPr txBox="1">
            <a:spLocks/>
          </p:cNvSpPr>
          <p:nvPr/>
        </p:nvSpPr>
        <p:spPr>
          <a:xfrm>
            <a:off x="23094" y="1916832"/>
            <a:ext cx="12168906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разложения матриц в задаче уменьшения размерности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85CB22F-6818-4207-8F17-645DFC4271D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344" y="126876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Матрица ковариации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матрица, составленная из попарных ковариаций элементов одного или двух случайных векторов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B7FFD2-D9CB-4BF1-BFE2-C482F0CCB6D2}"/>
              </a:ext>
            </a:extLst>
          </p:cNvPr>
          <p:cNvSpPr/>
          <p:nvPr/>
        </p:nvSpPr>
        <p:spPr>
          <a:xfrm>
            <a:off x="191344" y="2420888"/>
            <a:ext cx="11696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Ковариация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мера совместной изменчивости двух случайных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/>
              <p:nvPr/>
            </p:nvSpPr>
            <p:spPr>
              <a:xfrm>
                <a:off x="479376" y="3356992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356992"/>
                <a:ext cx="667035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/>
              <p:nvPr/>
            </p:nvSpPr>
            <p:spPr>
              <a:xfrm>
                <a:off x="7824192" y="3356992"/>
                <a:ext cx="4140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3356992"/>
                <a:ext cx="4140814" cy="584775"/>
              </a:xfrm>
              <a:prstGeom prst="rect">
                <a:avLst/>
              </a:prstGeom>
              <a:blipFill>
                <a:blip r:embed="rId5"/>
                <a:stretch>
                  <a:fillRect t="-13542" r="-10735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DFD23864-3C49-40CD-A537-56212A8CD3E3}"/>
              </a:ext>
            </a:extLst>
          </p:cNvPr>
          <p:cNvSpPr/>
          <p:nvPr/>
        </p:nvSpPr>
        <p:spPr>
          <a:xfrm rot="6602461" flipH="1">
            <a:off x="1904651" y="48990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32B8F0F-9BD2-49AC-954E-DBD93CED4E20}"/>
              </a:ext>
            </a:extLst>
          </p:cNvPr>
          <p:cNvSpPr/>
          <p:nvPr/>
        </p:nvSpPr>
        <p:spPr>
          <a:xfrm rot="6602461" flipH="1">
            <a:off x="2085010" y="46956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3EDD109-FD01-492A-A973-9C61E70E1C10}"/>
              </a:ext>
            </a:extLst>
          </p:cNvPr>
          <p:cNvSpPr/>
          <p:nvPr/>
        </p:nvSpPr>
        <p:spPr>
          <a:xfrm rot="6602461" flipH="1">
            <a:off x="2249017" y="452385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9F0714C-8DA1-4F09-9BAB-68EE6A4774A0}"/>
              </a:ext>
            </a:extLst>
          </p:cNvPr>
          <p:cNvSpPr/>
          <p:nvPr/>
        </p:nvSpPr>
        <p:spPr>
          <a:xfrm rot="6602461" flipH="1">
            <a:off x="2477395" y="438098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2448F8E9-88E1-4D13-A7F9-906580C6D0DF}"/>
              </a:ext>
            </a:extLst>
          </p:cNvPr>
          <p:cNvSpPr/>
          <p:nvPr/>
        </p:nvSpPr>
        <p:spPr>
          <a:xfrm rot="6602461" flipH="1">
            <a:off x="6063761" y="4770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DC141EE-907A-4BA3-B331-2C1D57F1E4FC}"/>
              </a:ext>
            </a:extLst>
          </p:cNvPr>
          <p:cNvSpPr/>
          <p:nvPr/>
        </p:nvSpPr>
        <p:spPr>
          <a:xfrm rot="5802121" flipH="1">
            <a:off x="5216821" y="454379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006B643-26A7-4C3B-824D-409557E04DF9}"/>
              </a:ext>
            </a:extLst>
          </p:cNvPr>
          <p:cNvSpPr/>
          <p:nvPr/>
        </p:nvSpPr>
        <p:spPr>
          <a:xfrm rot="6602461" flipH="1">
            <a:off x="5201317" y="502652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86616E2-2137-42BC-85F4-BB487C79AFFC}"/>
              </a:ext>
            </a:extLst>
          </p:cNvPr>
          <p:cNvSpPr/>
          <p:nvPr/>
        </p:nvSpPr>
        <p:spPr>
          <a:xfrm rot="6602461" flipH="1">
            <a:off x="5875058" y="5035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EB0EEB9-52F5-4A59-B243-469414DC1A4D}"/>
              </a:ext>
            </a:extLst>
          </p:cNvPr>
          <p:cNvSpPr/>
          <p:nvPr/>
        </p:nvSpPr>
        <p:spPr>
          <a:xfrm rot="6602461" flipH="1">
            <a:off x="5549526" y="475907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908C0FB-CEE0-41AF-96B2-A55EB4864864}"/>
              </a:ext>
            </a:extLst>
          </p:cNvPr>
          <p:cNvSpPr/>
          <p:nvPr/>
        </p:nvSpPr>
        <p:spPr>
          <a:xfrm rot="6602461" flipH="1">
            <a:off x="1730547" y="50135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B47F9F4A-8D02-463B-B7CA-5D3712D5C6CE}"/>
              </a:ext>
            </a:extLst>
          </p:cNvPr>
          <p:cNvSpPr/>
          <p:nvPr/>
        </p:nvSpPr>
        <p:spPr>
          <a:xfrm rot="6602461" flipH="1">
            <a:off x="2159091" y="505252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0E84B912-A3A1-4147-ABF2-0C14376002E2}"/>
              </a:ext>
            </a:extLst>
          </p:cNvPr>
          <p:cNvSpPr/>
          <p:nvPr/>
        </p:nvSpPr>
        <p:spPr>
          <a:xfrm rot="6602461" flipH="1">
            <a:off x="2360006" y="488070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38D95B8-A2DE-4BB9-B100-846D37BF8B6A}"/>
              </a:ext>
            </a:extLst>
          </p:cNvPr>
          <p:cNvSpPr/>
          <p:nvPr/>
        </p:nvSpPr>
        <p:spPr>
          <a:xfrm rot="6602461" flipH="1">
            <a:off x="1895863" y="51481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62375F8-4EE6-4AA3-A9ED-C4D1A47CAA15}"/>
              </a:ext>
            </a:extLst>
          </p:cNvPr>
          <p:cNvSpPr/>
          <p:nvPr/>
        </p:nvSpPr>
        <p:spPr>
          <a:xfrm rot="6602461" flipH="1">
            <a:off x="5549526" y="51720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0FE3EB-85E4-402B-A303-273F5B0D64B9}"/>
              </a:ext>
            </a:extLst>
          </p:cNvPr>
          <p:cNvSpPr/>
          <p:nvPr/>
        </p:nvSpPr>
        <p:spPr>
          <a:xfrm rot="6602461" flipH="1">
            <a:off x="5116932" y="477740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5508600-B43E-4A05-9F74-0FA46560338D}"/>
              </a:ext>
            </a:extLst>
          </p:cNvPr>
          <p:cNvSpPr/>
          <p:nvPr/>
        </p:nvSpPr>
        <p:spPr>
          <a:xfrm rot="6602461" flipH="1">
            <a:off x="5897737" y="452828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0CA53D2F-308B-4987-B8F0-CBDF24B15797}"/>
              </a:ext>
            </a:extLst>
          </p:cNvPr>
          <p:cNvSpPr/>
          <p:nvPr/>
        </p:nvSpPr>
        <p:spPr>
          <a:xfrm rot="6602461" flipH="1">
            <a:off x="5494871" y="4330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AD187760-D38B-4CFE-9AFC-8C85E60ABD10}"/>
              </a:ext>
            </a:extLst>
          </p:cNvPr>
          <p:cNvSpPr/>
          <p:nvPr/>
        </p:nvSpPr>
        <p:spPr>
          <a:xfrm rot="6602461" flipH="1">
            <a:off x="2550644" y="4576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0FD9664-B1EF-4F10-B9E5-9D3BA294815F}"/>
              </a:ext>
            </a:extLst>
          </p:cNvPr>
          <p:cNvSpPr/>
          <p:nvPr/>
        </p:nvSpPr>
        <p:spPr>
          <a:xfrm rot="10070597" flipH="1">
            <a:off x="9001818" y="47312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7E9848D-EB18-47F5-B545-E8C34BA3E372}"/>
              </a:ext>
            </a:extLst>
          </p:cNvPr>
          <p:cNvSpPr/>
          <p:nvPr/>
        </p:nvSpPr>
        <p:spPr>
          <a:xfrm rot="10070597" flipH="1">
            <a:off x="9566916" y="486024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52754CD3-0326-4605-9D69-6E9080541BF4}"/>
              </a:ext>
            </a:extLst>
          </p:cNvPr>
          <p:cNvSpPr/>
          <p:nvPr/>
        </p:nvSpPr>
        <p:spPr>
          <a:xfrm rot="10070597" flipH="1">
            <a:off x="9304747" y="47192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BF45238-3867-41E8-B70B-96BC6771B33A}"/>
              </a:ext>
            </a:extLst>
          </p:cNvPr>
          <p:cNvSpPr/>
          <p:nvPr/>
        </p:nvSpPr>
        <p:spPr>
          <a:xfrm rot="10070597" flipH="1">
            <a:off x="9282415" y="44690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1D2B6A6-6EC0-4699-A68F-5E288535CA48}"/>
              </a:ext>
            </a:extLst>
          </p:cNvPr>
          <p:cNvSpPr/>
          <p:nvPr/>
        </p:nvSpPr>
        <p:spPr>
          <a:xfrm rot="10070597" flipH="1">
            <a:off x="9508482" y="5104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ACA3D51-3C74-42FC-A61C-6685F8E81617}"/>
              </a:ext>
            </a:extLst>
          </p:cNvPr>
          <p:cNvSpPr/>
          <p:nvPr/>
        </p:nvSpPr>
        <p:spPr>
          <a:xfrm rot="10070597" flipH="1">
            <a:off x="9216373" y="49038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475C8E4-AB8C-4024-BC2B-0BB412654CE8}"/>
              </a:ext>
            </a:extLst>
          </p:cNvPr>
          <p:cNvSpPr/>
          <p:nvPr/>
        </p:nvSpPr>
        <p:spPr>
          <a:xfrm rot="10070597" flipH="1">
            <a:off x="9904604" y="51111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62941DE-F2D2-4DB2-8199-09003A76A43F}"/>
              </a:ext>
            </a:extLst>
          </p:cNvPr>
          <p:cNvSpPr/>
          <p:nvPr/>
        </p:nvSpPr>
        <p:spPr>
          <a:xfrm rot="10070597" flipH="1">
            <a:off x="8970824" y="4458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ADFCE2B-9458-492A-8E7D-62DACBFDCE65}"/>
              </a:ext>
            </a:extLst>
          </p:cNvPr>
          <p:cNvSpPr/>
          <p:nvPr/>
        </p:nvSpPr>
        <p:spPr>
          <a:xfrm rot="10070597" flipH="1">
            <a:off x="9771399" y="482361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58567CBD-9F1B-486E-9DED-F4EB1BD430E7}"/>
              </a:ext>
            </a:extLst>
          </p:cNvPr>
          <p:cNvCxnSpPr>
            <a:cxnSpLocks/>
          </p:cNvCxnSpPr>
          <p:nvPr/>
        </p:nvCxnSpPr>
        <p:spPr>
          <a:xfrm flipV="1">
            <a:off x="1415480" y="416956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AF3CE2A-120E-412C-8323-D230701D90F7}"/>
              </a:ext>
            </a:extLst>
          </p:cNvPr>
          <p:cNvCxnSpPr>
            <a:cxnSpLocks/>
          </p:cNvCxnSpPr>
          <p:nvPr/>
        </p:nvCxnSpPr>
        <p:spPr>
          <a:xfrm>
            <a:off x="1055440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6AC0BDF-F3F6-43CE-9B26-01E365D45582}"/>
              </a:ext>
            </a:extLst>
          </p:cNvPr>
          <p:cNvCxnSpPr>
            <a:cxnSpLocks/>
          </p:cNvCxnSpPr>
          <p:nvPr/>
        </p:nvCxnSpPr>
        <p:spPr>
          <a:xfrm flipV="1">
            <a:off x="4863236" y="4073931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E7583D39-D719-45FD-ADF4-A1A5B9A720D9}"/>
              </a:ext>
            </a:extLst>
          </p:cNvPr>
          <p:cNvCxnSpPr>
            <a:cxnSpLocks/>
          </p:cNvCxnSpPr>
          <p:nvPr/>
        </p:nvCxnSpPr>
        <p:spPr>
          <a:xfrm>
            <a:off x="4491884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DF47C8EC-6204-4A01-B0EA-C15286C2DCDC}"/>
              </a:ext>
            </a:extLst>
          </p:cNvPr>
          <p:cNvCxnSpPr>
            <a:cxnSpLocks/>
          </p:cNvCxnSpPr>
          <p:nvPr/>
        </p:nvCxnSpPr>
        <p:spPr>
          <a:xfrm flipV="1">
            <a:off x="8650780" y="423191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B1ECAFAA-97DF-498A-9FA1-3D2CDA6FB7A3}"/>
              </a:ext>
            </a:extLst>
          </p:cNvPr>
          <p:cNvCxnSpPr>
            <a:cxnSpLocks/>
          </p:cNvCxnSpPr>
          <p:nvPr/>
        </p:nvCxnSpPr>
        <p:spPr>
          <a:xfrm>
            <a:off x="8290740" y="553538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/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/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/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/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/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/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/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/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/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4" grpId="0"/>
      <p:bldP spid="16" grpId="0"/>
      <p:bldP spid="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Корреляции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/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226D8E7F-D21E-4336-B4FE-2FFD74AB2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287219" y="1678477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53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/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/>
              <p:nvPr/>
            </p:nvSpPr>
            <p:spPr>
              <a:xfrm>
                <a:off x="-168696" y="1340768"/>
                <a:ext cx="12192000" cy="2214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1340768"/>
                <a:ext cx="12192000" cy="22147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2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0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стандартизованных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3791744" y="2204864"/>
                <a:ext cx="2679260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204864"/>
                <a:ext cx="2679260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/>
              <p:nvPr/>
            </p:nvSpPr>
            <p:spPr>
              <a:xfrm>
                <a:off x="8502900" y="3634957"/>
                <a:ext cx="1988172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00" y="3634957"/>
                <a:ext cx="1988172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/>
              <p:nvPr/>
            </p:nvSpPr>
            <p:spPr>
              <a:xfrm>
                <a:off x="2359581" y="4701746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81" y="4701746"/>
                <a:ext cx="66703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/>
              <p:nvPr/>
            </p:nvSpPr>
            <p:spPr>
              <a:xfrm>
                <a:off x="1159820" y="3282172"/>
                <a:ext cx="357642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 baseline="300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0" y="3282172"/>
                <a:ext cx="3576428" cy="1268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/>
              <p:nvPr/>
            </p:nvSpPr>
            <p:spPr>
              <a:xfrm>
                <a:off x="5344602" y="3279636"/>
                <a:ext cx="264078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02" y="3279636"/>
                <a:ext cx="2640788" cy="1268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/>
              <p:nvPr/>
            </p:nvSpPr>
            <p:spPr>
              <a:xfrm>
                <a:off x="4574724" y="5689093"/>
                <a:ext cx="232185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24" y="5689093"/>
                <a:ext cx="2321853" cy="730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783632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844824"/>
                <a:ext cx="18118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5735960" y="1628800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1628800"/>
                <a:ext cx="3019735" cy="1047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20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4B5240E-78B9-4DF1-8B04-F0CAF04C4B58}"/>
              </a:ext>
            </a:extLst>
          </p:cNvPr>
          <p:cNvCxnSpPr>
            <a:cxnSpLocks/>
          </p:cNvCxnSpPr>
          <p:nvPr/>
        </p:nvCxnSpPr>
        <p:spPr>
          <a:xfrm>
            <a:off x="8535722" y="3076752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8535936" y="1988960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Собственные векторы и собственные значения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8536556" y="1340768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7320136" y="3068960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8535936" y="2708960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8536556" y="3091705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1127448" y="119675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19675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8535936" y="2708960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5897344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https://www.youtube.com/watch?v=PFDu9oVAE-g&amp;ab_channel=3Blue1Brown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73071C0-64C4-4D8F-9A90-D41ADBEFD741}"/>
              </a:ext>
            </a:extLst>
          </p:cNvPr>
          <p:cNvCxnSpPr>
            <a:cxnSpLocks/>
          </p:cNvCxnSpPr>
          <p:nvPr/>
        </p:nvCxnSpPr>
        <p:spPr>
          <a:xfrm>
            <a:off x="7608168" y="2293002"/>
            <a:ext cx="2088232" cy="1730081"/>
          </a:xfrm>
          <a:prstGeom prst="straightConnector1">
            <a:avLst/>
          </a:prstGeom>
          <a:ln w="31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5F34534-48D7-482A-9A2E-24DCDFABB318}"/>
              </a:ext>
            </a:extLst>
          </p:cNvPr>
          <p:cNvCxnSpPr>
            <a:cxnSpLocks/>
          </p:cNvCxnSpPr>
          <p:nvPr/>
        </p:nvCxnSpPr>
        <p:spPr>
          <a:xfrm>
            <a:off x="8535936" y="3091705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1199456" y="2420888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420888"/>
                <a:ext cx="17600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263352" y="4221088"/>
                <a:ext cx="6312024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21088"/>
                <a:ext cx="6312024" cy="1004314"/>
              </a:xfrm>
              <a:prstGeom prst="rect">
                <a:avLst/>
              </a:prstGeom>
              <a:blipFill>
                <a:blip r:embed="rId6"/>
                <a:stretch>
                  <a:fillRect l="-1931" t="-3030" b="-139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335360" y="3140968"/>
                <a:ext cx="612068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2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140968"/>
                <a:ext cx="6120680" cy="1015663"/>
              </a:xfrm>
              <a:prstGeom prst="rect">
                <a:avLst/>
              </a:prstGeom>
              <a:blipFill>
                <a:blip r:embed="rId7"/>
                <a:stretch>
                  <a:fillRect l="-1992" t="-1796" b="-13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1" grpId="0"/>
      <p:bldP spid="18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Определитель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6143496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</a:rPr>
              <a:t>https://www.youtube.com/watch?v=Ip3X9LOh2dk&amp;ab_channel=3Blue1Brown</a:t>
            </a:r>
            <a:endParaRPr lang="ru-RU" sz="28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83A5234-9E8F-4921-A72D-51B9995CBC88}"/>
              </a:ext>
            </a:extLst>
          </p:cNvPr>
          <p:cNvCxnSpPr>
            <a:cxnSpLocks/>
          </p:cNvCxnSpPr>
          <p:nvPr/>
        </p:nvCxnSpPr>
        <p:spPr>
          <a:xfrm flipV="1">
            <a:off x="8310809" y="962319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4D96641-ABAD-4347-935B-160E1A491619}"/>
              </a:ext>
            </a:extLst>
          </p:cNvPr>
          <p:cNvCxnSpPr>
            <a:cxnSpLocks/>
          </p:cNvCxnSpPr>
          <p:nvPr/>
        </p:nvCxnSpPr>
        <p:spPr>
          <a:xfrm>
            <a:off x="7094389" y="2690511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7810A91-630B-4852-8ADD-EA55B7808A27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78A0327F-D2E6-4DE4-B4ED-E29B28951D85}"/>
              </a:ext>
            </a:extLst>
          </p:cNvPr>
          <p:cNvCxnSpPr>
            <a:cxnSpLocks/>
          </p:cNvCxnSpPr>
          <p:nvPr/>
        </p:nvCxnSpPr>
        <p:spPr>
          <a:xfrm>
            <a:off x="8310809" y="271325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/>
              <p:nvPr/>
            </p:nvSpPr>
            <p:spPr>
              <a:xfrm>
                <a:off x="1703512" y="1052736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1052736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CD06614-44D7-4059-8D9A-58B3B5AAA98E}"/>
              </a:ext>
            </a:extLst>
          </p:cNvPr>
          <p:cNvSpPr/>
          <p:nvPr/>
        </p:nvSpPr>
        <p:spPr>
          <a:xfrm>
            <a:off x="8318525" y="23305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036FB1D1-7F6D-4FFE-9CEB-475A3BB9FE4A}"/>
              </a:ext>
            </a:extLst>
          </p:cNvPr>
          <p:cNvSpPr/>
          <p:nvPr/>
        </p:nvSpPr>
        <p:spPr>
          <a:xfrm rot="20208702">
            <a:off x="8168506" y="1699936"/>
            <a:ext cx="1607233" cy="665005"/>
          </a:xfrm>
          <a:prstGeom prst="parallelogram">
            <a:avLst>
              <a:gd name="adj" fmla="val 14346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17BA545-D164-4476-8CE8-6D1B33B0754C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088C672-6CF8-42B1-86F8-4D84953AFD2F}"/>
              </a:ext>
            </a:extLst>
          </p:cNvPr>
          <p:cNvCxnSpPr>
            <a:cxnSpLocks/>
          </p:cNvCxnSpPr>
          <p:nvPr/>
        </p:nvCxnSpPr>
        <p:spPr>
          <a:xfrm flipV="1">
            <a:off x="8318525" y="1610511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/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/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/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/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/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=4∗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/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5F1C6B-4CE0-4CFC-AB29-7CBB4A5D2FF8}"/>
              </a:ext>
            </a:extLst>
          </p:cNvPr>
          <p:cNvSpPr/>
          <p:nvPr/>
        </p:nvSpPr>
        <p:spPr>
          <a:xfrm>
            <a:off x="1271464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66C83808-CD06-4849-B95B-80ED0895C80A}"/>
              </a:ext>
            </a:extLst>
          </p:cNvPr>
          <p:cNvSpPr/>
          <p:nvPr/>
        </p:nvSpPr>
        <p:spPr>
          <a:xfrm rot="5400000">
            <a:off x="1968528" y="444381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A541F25-EBE0-435E-852E-BEB4C669EE4C}"/>
              </a:ext>
            </a:extLst>
          </p:cNvPr>
          <p:cNvSpPr/>
          <p:nvPr/>
        </p:nvSpPr>
        <p:spPr>
          <a:xfrm>
            <a:off x="2207063" y="5069064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17FCF6E-F008-414E-B306-159113DAE5AC}"/>
              </a:ext>
            </a:extLst>
          </p:cNvPr>
          <p:cNvSpPr/>
          <p:nvPr/>
        </p:nvSpPr>
        <p:spPr>
          <a:xfrm rot="5400000">
            <a:off x="1496411" y="4409869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84E5F0C-F410-43E5-BC10-BFE7C4035A76}"/>
              </a:ext>
            </a:extLst>
          </p:cNvPr>
          <p:cNvSpPr/>
          <p:nvPr/>
        </p:nvSpPr>
        <p:spPr>
          <a:xfrm>
            <a:off x="1740819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4DF1AC1-F801-4DC6-82C8-F8F53787E939}"/>
              </a:ext>
            </a:extLst>
          </p:cNvPr>
          <p:cNvSpPr/>
          <p:nvPr/>
        </p:nvSpPr>
        <p:spPr>
          <a:xfrm rot="5400000">
            <a:off x="1280647" y="4661249"/>
            <a:ext cx="432048" cy="43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8A71F8B-F4C9-4815-975E-3699CA4246F5}"/>
              </a:ext>
            </a:extLst>
          </p:cNvPr>
          <p:cNvSpPr/>
          <p:nvPr/>
        </p:nvSpPr>
        <p:spPr>
          <a:xfrm rot="5400000">
            <a:off x="2230733" y="4672457"/>
            <a:ext cx="432048" cy="43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72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 0.2430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8" grpId="0"/>
      <p:bldP spid="4" grpId="0" animBg="1"/>
      <p:bldP spid="4" grpId="1" animBg="1"/>
      <p:bldP spid="5" grpId="0" animBg="1"/>
      <p:bldP spid="5" grpId="1" animBg="1"/>
      <p:bldP spid="40" grpId="0"/>
      <p:bldP spid="41" grpId="0"/>
      <p:bldP spid="42" grpId="0"/>
      <p:bldP spid="43" grpId="0"/>
      <p:bldP spid="6" grpId="0"/>
      <p:bldP spid="44" grpId="0"/>
      <p:bldP spid="7" grpId="0" animBg="1"/>
      <p:bldP spid="7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105131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4151784" y="2348880"/>
                <a:ext cx="19442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348880"/>
                <a:ext cx="19442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415480" y="2348880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2348880"/>
                <a:ext cx="2124556" cy="901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/>
              <p:nvPr/>
            </p:nvSpPr>
            <p:spPr>
              <a:xfrm>
                <a:off x="1415480" y="3645024"/>
                <a:ext cx="251068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645024"/>
                <a:ext cx="2510687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/>
              <p:nvPr/>
            </p:nvSpPr>
            <p:spPr>
              <a:xfrm>
                <a:off x="4295800" y="3573016"/>
                <a:ext cx="4522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latin typeface="Montserrat" panose="020B0604020202020204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единичная матрица</a:t>
                </a: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3573016"/>
                <a:ext cx="4522585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/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/>
              <p:nvPr/>
            </p:nvSpPr>
            <p:spPr>
              <a:xfrm>
                <a:off x="1438104" y="4473517"/>
                <a:ext cx="283302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04" y="4473517"/>
                <a:ext cx="2833020" cy="513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/>
              <p:nvPr/>
            </p:nvSpPr>
            <p:spPr>
              <a:xfrm>
                <a:off x="1415480" y="5229200"/>
                <a:ext cx="528426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Cambra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)(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)...(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)=0</m:t>
                    </m:r>
                  </m:oMath>
                </a14:m>
                <a:r>
                  <a:rPr lang="ru-RU" sz="2000" dirty="0">
                    <a:latin typeface="Cambra"/>
                  </a:rPr>
                  <a:t> </a:t>
                </a: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229200"/>
                <a:ext cx="5284267" cy="453137"/>
              </a:xfrm>
              <a:prstGeom prst="rect">
                <a:avLst/>
              </a:prstGeom>
              <a:blipFill>
                <a:blip r:embed="rId10"/>
                <a:stretch>
                  <a:fillRect l="-346" b="-21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/>
              <p:nvPr/>
            </p:nvSpPr>
            <p:spPr>
              <a:xfrm>
                <a:off x="1415480" y="5877272"/>
                <a:ext cx="232217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877272"/>
                <a:ext cx="2322174" cy="491417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Овал 73">
            <a:extLst>
              <a:ext uri="{FF2B5EF4-FFF2-40B4-BE49-F238E27FC236}">
                <a16:creationId xmlns:a16="http://schemas.microsoft.com/office/drawing/2014/main" id="{4FD93814-0BC9-4656-8780-97B015E91671}"/>
              </a:ext>
            </a:extLst>
          </p:cNvPr>
          <p:cNvSpPr/>
          <p:nvPr/>
        </p:nvSpPr>
        <p:spPr>
          <a:xfrm rot="6602461" flipH="1">
            <a:off x="8444196" y="4817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CF14C1F2-E88E-439A-9A7E-7FA269E9318F}"/>
              </a:ext>
            </a:extLst>
          </p:cNvPr>
          <p:cNvSpPr/>
          <p:nvPr/>
        </p:nvSpPr>
        <p:spPr>
          <a:xfrm rot="6602461" flipH="1">
            <a:off x="8596596" y="49697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EE6C7063-2F7C-4DC0-ACE5-DE1C6584EF51}"/>
              </a:ext>
            </a:extLst>
          </p:cNvPr>
          <p:cNvSpPr/>
          <p:nvPr/>
        </p:nvSpPr>
        <p:spPr>
          <a:xfrm rot="6602461" flipH="1">
            <a:off x="8748996" y="51221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2A755182-FFE8-4B7F-9392-D49AEE7E64B8}"/>
              </a:ext>
            </a:extLst>
          </p:cNvPr>
          <p:cNvSpPr/>
          <p:nvPr/>
        </p:nvSpPr>
        <p:spPr>
          <a:xfrm rot="6602461" flipH="1">
            <a:off x="8901396" y="52745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A7BE5A6C-9E72-4F7B-9843-BA6F2B38D167}"/>
              </a:ext>
            </a:extLst>
          </p:cNvPr>
          <p:cNvSpPr/>
          <p:nvPr/>
        </p:nvSpPr>
        <p:spPr>
          <a:xfrm rot="6602461" flipH="1">
            <a:off x="9053796" y="54269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4555E97B-8143-4674-A0D6-0886C47BDA9B}"/>
              </a:ext>
            </a:extLst>
          </p:cNvPr>
          <p:cNvSpPr/>
          <p:nvPr/>
        </p:nvSpPr>
        <p:spPr>
          <a:xfrm rot="5802121" flipH="1">
            <a:off x="9295779" y="55459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EE5F233A-CDFE-4857-9648-163258668712}"/>
              </a:ext>
            </a:extLst>
          </p:cNvPr>
          <p:cNvSpPr/>
          <p:nvPr/>
        </p:nvSpPr>
        <p:spPr>
          <a:xfrm rot="6602461" flipH="1">
            <a:off x="9457460" y="58394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43F7CC6F-14AD-4177-BD4D-1B7535CE70D9}"/>
              </a:ext>
            </a:extLst>
          </p:cNvPr>
          <p:cNvSpPr/>
          <p:nvPr/>
        </p:nvSpPr>
        <p:spPr>
          <a:xfrm rot="6602461" flipH="1">
            <a:off x="8934299" y="48455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FF75C52-37EB-476A-9639-D29B403735FA}"/>
              </a:ext>
            </a:extLst>
          </p:cNvPr>
          <p:cNvSpPr/>
          <p:nvPr/>
        </p:nvSpPr>
        <p:spPr>
          <a:xfrm rot="6602461" flipH="1">
            <a:off x="9137716" y="496652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DF284F9-E36B-4B83-AA12-6E296FED9056}"/>
              </a:ext>
            </a:extLst>
          </p:cNvPr>
          <p:cNvSpPr/>
          <p:nvPr/>
        </p:nvSpPr>
        <p:spPr>
          <a:xfrm rot="6602461" flipH="1">
            <a:off x="9102281" y="517982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9C00AB9F-6FF8-4A40-8244-96D8C98BA428}"/>
              </a:ext>
            </a:extLst>
          </p:cNvPr>
          <p:cNvSpPr/>
          <p:nvPr/>
        </p:nvSpPr>
        <p:spPr>
          <a:xfrm rot="6602461" flipH="1">
            <a:off x="9340173" y="52374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F5CB04B-E49D-4146-8A34-84EC362AA57D}"/>
              </a:ext>
            </a:extLst>
          </p:cNvPr>
          <p:cNvSpPr/>
          <p:nvPr/>
        </p:nvSpPr>
        <p:spPr>
          <a:xfrm rot="6602461" flipH="1">
            <a:off x="8416596" y="51162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9716FAEC-06AF-4A05-A93B-1E2008725B9A}"/>
              </a:ext>
            </a:extLst>
          </p:cNvPr>
          <p:cNvSpPr/>
          <p:nvPr/>
        </p:nvSpPr>
        <p:spPr>
          <a:xfrm rot="6602461" flipH="1">
            <a:off x="8568996" y="5268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0A6EEF19-2ED6-4268-B3C5-3BEB6BD7594E}"/>
              </a:ext>
            </a:extLst>
          </p:cNvPr>
          <p:cNvSpPr/>
          <p:nvPr/>
        </p:nvSpPr>
        <p:spPr>
          <a:xfrm rot="6602461" flipH="1">
            <a:off x="8721396" y="54210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597AD4-FCC8-4A81-986B-0E62D8E8C836}"/>
              </a:ext>
            </a:extLst>
          </p:cNvPr>
          <p:cNvSpPr/>
          <p:nvPr/>
        </p:nvSpPr>
        <p:spPr>
          <a:xfrm rot="6602461" flipH="1">
            <a:off x="8934300" y="561847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85AA4A06-02D9-4F00-A591-658207C07E5D}"/>
              </a:ext>
            </a:extLst>
          </p:cNvPr>
          <p:cNvSpPr/>
          <p:nvPr/>
        </p:nvSpPr>
        <p:spPr>
          <a:xfrm rot="6602461" flipH="1">
            <a:off x="9526565" y="549656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35D81B56-6EEA-4AEA-9B1B-A15880B3CCA4}"/>
              </a:ext>
            </a:extLst>
          </p:cNvPr>
          <p:cNvSpPr/>
          <p:nvPr/>
        </p:nvSpPr>
        <p:spPr>
          <a:xfrm rot="6602461" flipH="1">
            <a:off x="9172636" y="57240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E2823E78-61C6-4DC8-B5C8-2ED21AC31548}"/>
              </a:ext>
            </a:extLst>
          </p:cNvPr>
          <p:cNvSpPr/>
          <p:nvPr/>
        </p:nvSpPr>
        <p:spPr>
          <a:xfrm rot="6602461" flipH="1">
            <a:off x="8668329" y="473996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F43E73A9-B4FE-47DA-B184-313F19A71906}"/>
              </a:ext>
            </a:extLst>
          </p:cNvPr>
          <p:cNvSpPr/>
          <p:nvPr/>
        </p:nvSpPr>
        <p:spPr>
          <a:xfrm rot="6602461" flipH="1">
            <a:off x="9700277" y="572402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93" name="Прямая со стрелкой 92">
            <a:extLst>
              <a:ext uri="{FF2B5EF4-FFF2-40B4-BE49-F238E27FC236}">
                <a16:creationId xmlns:a16="http://schemas.microsoft.com/office/drawing/2014/main" id="{F8A1AC35-937C-44C9-A64C-4FC917AB91F4}"/>
              </a:ext>
            </a:extLst>
          </p:cNvPr>
          <p:cNvCxnSpPr>
            <a:cxnSpLocks/>
          </p:cNvCxnSpPr>
          <p:nvPr/>
        </p:nvCxnSpPr>
        <p:spPr>
          <a:xfrm flipH="1" flipV="1">
            <a:off x="8234947" y="4450435"/>
            <a:ext cx="912296" cy="8885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0CDE3FEF-AB55-4E5A-BC72-85A8B2736683}"/>
              </a:ext>
            </a:extLst>
          </p:cNvPr>
          <p:cNvCxnSpPr>
            <a:cxnSpLocks/>
          </p:cNvCxnSpPr>
          <p:nvPr/>
        </p:nvCxnSpPr>
        <p:spPr>
          <a:xfrm flipV="1">
            <a:off x="9140536" y="4814956"/>
            <a:ext cx="489308" cy="555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3C986C3C-873C-4960-BAA7-BC9240DA1F01}"/>
              </a:ext>
            </a:extLst>
          </p:cNvPr>
          <p:cNvCxnSpPr>
            <a:cxnSpLocks/>
          </p:cNvCxnSpPr>
          <p:nvPr/>
        </p:nvCxnSpPr>
        <p:spPr>
          <a:xfrm flipV="1">
            <a:off x="9139441" y="5134227"/>
            <a:ext cx="218832" cy="233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20A05508-803A-438D-828D-AD2BEA28BBE7}"/>
              </a:ext>
            </a:extLst>
          </p:cNvPr>
          <p:cNvCxnSpPr>
            <a:cxnSpLocks/>
          </p:cNvCxnSpPr>
          <p:nvPr/>
        </p:nvCxnSpPr>
        <p:spPr>
          <a:xfrm flipH="1" flipV="1">
            <a:off x="8963046" y="5151688"/>
            <a:ext cx="206296" cy="214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/>
              <p:nvPr/>
            </p:nvSpPr>
            <p:spPr>
              <a:xfrm>
                <a:off x="9244150" y="5150508"/>
                <a:ext cx="460319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50" y="5150508"/>
                <a:ext cx="460319" cy="380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/>
              <p:nvPr/>
            </p:nvSpPr>
            <p:spPr>
              <a:xfrm>
                <a:off x="9624392" y="4725144"/>
                <a:ext cx="679866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4725144"/>
                <a:ext cx="679866" cy="380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7742869" y="4653361"/>
                <a:ext cx="720518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869" y="4653361"/>
                <a:ext cx="720518" cy="380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1199456" y="14847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484784"/>
                <a:ext cx="181185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3719736" y="1196752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196752"/>
                <a:ext cx="3019735" cy="10470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7" grpId="0"/>
      <p:bldP spid="98" grpId="0"/>
      <p:bldP spid="9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52" y="1772816"/>
            <a:ext cx="5642579" cy="3932706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032" y="1700808"/>
            <a:ext cx="5883326" cy="4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52" y="2132856"/>
            <a:ext cx="6397174" cy="338437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056" y="1052736"/>
            <a:ext cx="5432276" cy="52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354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38EB6DB-C460-4F7A-8BAE-9426ADF0870B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01508B-1B3A-F823-21A1-5E717FF4690B}"/>
              </a:ext>
            </a:extLst>
          </p:cNvPr>
          <p:cNvSpPr/>
          <p:nvPr/>
        </p:nvSpPr>
        <p:spPr>
          <a:xfrm>
            <a:off x="9538" y="1052736"/>
            <a:ext cx="126734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классов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Бинарная и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мультиклассовая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классификация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Сигмоида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спуск, регуляризация наследуются от линейной регрессии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Классификации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Матрица ошибок; 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Ошибки 1 и 2 рода</a:t>
            </a:r>
          </a:p>
          <a:p>
            <a:pPr marL="896938" indent="-4445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ACC, F1, AUC, ROC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4945" y="875804"/>
            <a:ext cx="9009174" cy="827739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Объясненная Дисперсия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Explained Variance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9624392" y="1484784"/>
                <a:ext cx="232893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1484784"/>
                <a:ext cx="232893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/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Объясненная Дисперсия 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  <a:blipFill>
                <a:blip r:embed="rId8"/>
                <a:stretch>
                  <a:fillRect l="-444" t="-11842" r="-59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1CC667-4BA7-4F3D-8ED0-7565373295CB}"/>
              </a:ext>
            </a:extLst>
          </p:cNvPr>
          <p:cNvSpPr/>
          <p:nvPr/>
        </p:nvSpPr>
        <p:spPr>
          <a:xfrm>
            <a:off x="4361436" y="1939660"/>
            <a:ext cx="5436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Кумулятивная Объясненная Дисперсия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/>
              <p:nvPr/>
            </p:nvSpPr>
            <p:spPr>
              <a:xfrm>
                <a:off x="5680540" y="4058300"/>
                <a:ext cx="10935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40" y="4058300"/>
                <a:ext cx="109356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/>
              <p:nvPr/>
            </p:nvSpPr>
            <p:spPr>
              <a:xfrm>
                <a:off x="9162629" y="6413481"/>
                <a:ext cx="59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629" y="6413481"/>
                <a:ext cx="5905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8">
            <a:extLst>
              <a:ext uri="{FF2B5EF4-FFF2-40B4-BE49-F238E27FC236}">
                <a16:creationId xmlns:a16="http://schemas.microsoft.com/office/drawing/2014/main" id="{77E9E525-CEB0-496A-9855-BAA4D8FA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4" y="2586259"/>
            <a:ext cx="5257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58B6926F-B092-4C82-80F3-1676BED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636912"/>
            <a:ext cx="51339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/>
              <p:nvPr/>
            </p:nvSpPr>
            <p:spPr>
              <a:xfrm>
                <a:off x="2954803" y="6411966"/>
                <a:ext cx="59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03" y="6411966"/>
                <a:ext cx="5905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/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4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14" grpId="0"/>
      <p:bldP spid="15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8072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что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839416" y="3140968"/>
            <a:ext cx="5293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Матрица трансформации</a:t>
            </a:r>
            <a:endParaRPr lang="en-US" sz="3200" b="1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/>
              <p:nvPr/>
            </p:nvSpPr>
            <p:spPr>
              <a:xfrm>
                <a:off x="6600056" y="3140968"/>
                <a:ext cx="4630498" cy="589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…,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140968"/>
                <a:ext cx="4630498" cy="58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/>
              <p:nvPr/>
            </p:nvSpPr>
            <p:spPr>
              <a:xfrm>
                <a:off x="839416" y="4653136"/>
                <a:ext cx="4205126" cy="640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sz="2800" b="0" i="1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653136"/>
                <a:ext cx="4205126" cy="640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/>
              <p:nvPr/>
            </p:nvSpPr>
            <p:spPr>
              <a:xfrm>
                <a:off x="1007934" y="5705619"/>
                <a:ext cx="5359544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/>
                      </m:sSubSup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/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34" y="5705619"/>
                <a:ext cx="5359544" cy="478849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/>
              <p:nvPr/>
            </p:nvSpPr>
            <p:spPr>
              <a:xfrm>
                <a:off x="839416" y="3789040"/>
                <a:ext cx="6490367" cy="565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- “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веса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” 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исходных параметров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789040"/>
                <a:ext cx="6490367" cy="565668"/>
              </a:xfrm>
              <a:prstGeom prst="rect">
                <a:avLst/>
              </a:prstGeom>
              <a:blipFill>
                <a:blip r:embed="rId7"/>
                <a:stretch>
                  <a:fillRect t="-11957" r="-752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/>
              <p:nvPr/>
            </p:nvSpPr>
            <p:spPr>
              <a:xfrm>
                <a:off x="5231904" y="4653136"/>
                <a:ext cx="10490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-US" sz="2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4653136"/>
                <a:ext cx="1049005" cy="523220"/>
              </a:xfrm>
              <a:prstGeom prst="rect">
                <a:avLst/>
              </a:prstGeom>
              <a:blipFill>
                <a:blip r:embed="rId8"/>
                <a:stretch>
                  <a:fillRect t="-11628" r="-2907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A3ED53-CAC5-4C19-8107-15F69358FCAD}"/>
              </a:ext>
            </a:extLst>
          </p:cNvPr>
          <p:cNvSpPr/>
          <p:nvPr/>
        </p:nvSpPr>
        <p:spPr>
          <a:xfrm>
            <a:off x="6432929" y="4454462"/>
            <a:ext cx="38175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mbria Math" panose="02040503050406030204" pitchFamily="18" charset="0"/>
              </a:rPr>
              <a:t>Главные Компоненты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</a:rPr>
              <a:t>Principal Components</a:t>
            </a:r>
            <a:endParaRPr lang="ru-RU" sz="28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ADBD00E-A0D4-4CF9-9090-BB7ECA04FD8A}"/>
              </a:ext>
            </a:extLst>
          </p:cNvPr>
          <p:cNvSpPr/>
          <p:nvPr/>
        </p:nvSpPr>
        <p:spPr>
          <a:xfrm>
            <a:off x="6528048" y="5661248"/>
            <a:ext cx="4893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mbria Math" panose="02040503050406030204" pitchFamily="18" charset="0"/>
              </a:rPr>
              <a:t>Первая Главная Компонента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4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6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8" grpId="0"/>
      <p:bldP spid="19" grpId="0"/>
      <p:bldP spid="5" grpId="0"/>
      <p:bldP spid="6" grpId="0"/>
      <p:bldP spid="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выбрать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p’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1055440" y="3573016"/>
                <a:ext cx="878497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такое что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≥0.9 (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3573016"/>
                <a:ext cx="878497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767408" y="1628800"/>
            <a:ext cx="10155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Выбрать произвольно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74DD18-235A-4639-AB5E-E2EA63E9FA8B}"/>
              </a:ext>
            </a:extLst>
          </p:cNvPr>
          <p:cNvSpPr/>
          <p:nvPr/>
        </p:nvSpPr>
        <p:spPr>
          <a:xfrm>
            <a:off x="695400" y="2780928"/>
            <a:ext cx="113842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кумулятивной объясненной дисперсии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016241-E14C-4DC4-957D-2DB10424C4E4}"/>
              </a:ext>
            </a:extLst>
          </p:cNvPr>
          <p:cNvSpPr/>
          <p:nvPr/>
        </p:nvSpPr>
        <p:spPr>
          <a:xfrm>
            <a:off x="695400" y="4725144"/>
            <a:ext cx="113546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добавления объясненной дисперсии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793E6F4-DCAD-43A1-9D86-79B54D9FB5CE}"/>
              </a:ext>
            </a:extLst>
          </p:cNvPr>
          <p:cNvSpPr/>
          <p:nvPr/>
        </p:nvSpPr>
        <p:spPr>
          <a:xfrm>
            <a:off x="1487488" y="2276872"/>
            <a:ext cx="4398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 или 3 для визуализации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/>
              <p:nvPr/>
            </p:nvSpPr>
            <p:spPr>
              <a:xfrm>
                <a:off x="911424" y="5733256"/>
                <a:ext cx="8640960" cy="49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до тех пор пока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≥0.001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733256"/>
                <a:ext cx="8640960" cy="4901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57" y="1674184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690" y="3102604"/>
            <a:ext cx="5248021" cy="3116919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6734037" y="3159008"/>
            <a:ext cx="4713232" cy="14928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D369C3-3490-322E-011F-CA6C55EFE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197" y="5004428"/>
            <a:ext cx="6806217" cy="10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5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Fashion 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3016"/>
            <a:ext cx="4837951" cy="321257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/>
          <a:srcRect l="-120" t="34175" r="1"/>
          <a:stretch/>
        </p:blipFill>
        <p:spPr>
          <a:xfrm>
            <a:off x="3575720" y="1556792"/>
            <a:ext cx="4411253" cy="193237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75011"/>
          <a:stretch/>
        </p:blipFill>
        <p:spPr>
          <a:xfrm>
            <a:off x="4943872" y="4153566"/>
            <a:ext cx="7115175" cy="1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Labeled Faces in the Wild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C5EF9F-BF3E-4D67-A0A0-F8D7F442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616809" y="1954330"/>
            <a:ext cx="11093100" cy="1830018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0462436-6F9E-4794-B637-EFE1E626E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19964" b="75647"/>
          <a:stretch/>
        </p:blipFill>
        <p:spPr bwMode="auto">
          <a:xfrm>
            <a:off x="1571541" y="4142182"/>
            <a:ext cx="9183635" cy="19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85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75362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Ключевые Шаги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733D07-7AF9-4A78-B63F-623EE0046BBC}"/>
              </a:ext>
            </a:extLst>
          </p:cNvPr>
          <p:cNvSpPr/>
          <p:nvPr/>
        </p:nvSpPr>
        <p:spPr>
          <a:xfrm>
            <a:off x="155340" y="1252478"/>
            <a:ext cx="118813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Стандартизовать данные (ну или хотя бы центрировать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вычесть среднее)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Вычислить ковариационную матрицу из матрицы признаков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Найти собственные векторы и собственные значения ковариационной матрицы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Упорядочить собственные векторы в порядке убывания в зависимости от величины соответствующих им собственных значений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Определить количество главных компонент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Построить матрицу трансформации 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Вычислить новое пространство признаков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1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рекомендует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67408" y="1340768"/>
            <a:ext cx="11111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 (PCA) — это широко используемый линейный метод уменьшения размерности, который по-прежнему актуален и полезен во многих областях машинного обучения. PCA особенно полезен в таких областях, как предварительная обработка данных, выбор признаков и извлечение признаков.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PCA — полезный метод для уменьшения размерности больших наборов данных при сохранении важной информации в исходных данных. Этот подход может помочь упростить этап предварительной обработки данных и привести к повышению точности и эффективности вычислений в последующих задачах машинного обучения. Кроме того, PCA также может помочь визуализировать данные высокой размерности в пространствах меньшей размерности, упрощая выявление закономерностей и взаимосвязей между переменными.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Несмотря на то, что в последние годы были достигнуты успехи в более сложных методах уменьшения размерности, таких как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автоэнкодеры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вариационные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автоэнкодеры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PCA остается полезным и широко используемым методом, особенно из-за его простоты и интерпретируемости. Поэтому это определенно стоит обсудить в обзорном курсе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157036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105131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Singular Value Decomposition - SVD</a:t>
            </a:r>
          </a:p>
        </p:txBody>
      </p:sp>
    </p:spTree>
    <p:extLst>
      <p:ext uri="{BB962C8B-B14F-4D97-AF65-F5344CB8AC3E}">
        <p14:creationId xmlns:p14="http://schemas.microsoft.com/office/powerpoint/2010/main" val="31738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/>
              <p:nvPr/>
            </p:nvSpPr>
            <p:spPr>
              <a:xfrm>
                <a:off x="4727848" y="2132856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2132856"/>
                <a:ext cx="176003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1847528" y="2708920"/>
                <a:ext cx="260359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708920"/>
                <a:ext cx="2603597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6240016" y="2780928"/>
                <a:ext cx="4288225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2780928"/>
                <a:ext cx="4288225" cy="592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9480376" y="1484784"/>
                <a:ext cx="16732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376" y="1484784"/>
                <a:ext cx="167327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4511824" y="3429000"/>
                <a:ext cx="2103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429000"/>
                <a:ext cx="21038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/>
              <p:nvPr/>
            </p:nvSpPr>
            <p:spPr>
              <a:xfrm>
                <a:off x="3719736" y="4005064"/>
                <a:ext cx="3607911" cy="5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4005064"/>
                <a:ext cx="3607911" cy="582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871864" y="4653136"/>
                <a:ext cx="2378985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4653136"/>
                <a:ext cx="2378985" cy="5734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2351584" y="5157192"/>
            <a:ext cx="6445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Разложение квадратной матрицы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A48FAF4-E697-41E2-8665-502D4E5A6900}"/>
              </a:ext>
            </a:extLst>
          </p:cNvPr>
          <p:cNvSpPr/>
          <p:nvPr/>
        </p:nvSpPr>
        <p:spPr>
          <a:xfrm>
            <a:off x="2135560" y="5805264"/>
            <a:ext cx="7239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А как насчет неквадратной матрицы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/>
              <p:nvPr/>
            </p:nvSpPr>
            <p:spPr>
              <a:xfrm>
                <a:off x="6647040" y="1274692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040" y="1274692"/>
                <a:ext cx="2124556" cy="901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/>
              <p:nvPr/>
            </p:nvSpPr>
            <p:spPr>
              <a:xfrm>
                <a:off x="3368133" y="1310925"/>
                <a:ext cx="2973058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33" y="1310925"/>
                <a:ext cx="2973058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/>
              <p:nvPr/>
            </p:nvSpPr>
            <p:spPr>
              <a:xfrm>
                <a:off x="1282466" y="1446766"/>
                <a:ext cx="18045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466" y="1446766"/>
                <a:ext cx="18045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D78F9DE-4E7F-4591-9ABE-0C205D557C3F}"/>
              </a:ext>
            </a:extLst>
          </p:cNvPr>
          <p:cNvSpPr/>
          <p:nvPr/>
        </p:nvSpPr>
        <p:spPr>
          <a:xfrm>
            <a:off x="1919536" y="1052736"/>
            <a:ext cx="7684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Случай для неквадратной матрицы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01340" y="2853248"/>
                <a:ext cx="22397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0" y="2853248"/>
                <a:ext cx="22397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5572041" y="3751577"/>
                <a:ext cx="4237506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041" y="3751577"/>
                <a:ext cx="4237506" cy="592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2783632" y="1700808"/>
                <a:ext cx="1826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700808"/>
                <a:ext cx="18267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2855640" y="3284984"/>
                <a:ext cx="2115259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284984"/>
                <a:ext cx="2115259" cy="583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6096000" y="1700808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00808"/>
                <a:ext cx="205723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3647728" y="2780928"/>
            <a:ext cx="3764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Унитарные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/>
              <p:nvPr/>
            </p:nvSpPr>
            <p:spPr>
              <a:xfrm>
                <a:off x="1900973" y="2824635"/>
                <a:ext cx="17393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73" y="2824635"/>
                <a:ext cx="173938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/>
              <p:nvPr/>
            </p:nvSpPr>
            <p:spPr>
              <a:xfrm>
                <a:off x="2541799" y="2255646"/>
                <a:ext cx="18646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99" y="2255646"/>
                <a:ext cx="186467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/>
              <p:nvPr/>
            </p:nvSpPr>
            <p:spPr>
              <a:xfrm>
                <a:off x="7464152" y="2204864"/>
                <a:ext cx="1820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204864"/>
                <a:ext cx="182094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/>
              <p:nvPr/>
            </p:nvSpPr>
            <p:spPr>
              <a:xfrm>
                <a:off x="4960604" y="2216752"/>
                <a:ext cx="17890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604" y="2216752"/>
                <a:ext cx="1789016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/>
              <p:nvPr/>
            </p:nvSpPr>
            <p:spPr>
              <a:xfrm>
                <a:off x="7752184" y="3284984"/>
                <a:ext cx="2023246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3284984"/>
                <a:ext cx="2023246" cy="583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/>
              <p:nvPr/>
            </p:nvSpPr>
            <p:spPr>
              <a:xfrm>
                <a:off x="7455031" y="2771476"/>
                <a:ext cx="45538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Диагональная матрица</a:t>
                </a:r>
                <a:endParaRPr lang="ru-RU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31" y="2771476"/>
                <a:ext cx="4553811" cy="584775"/>
              </a:xfrm>
              <a:prstGeom prst="rect">
                <a:avLst/>
              </a:prstGeom>
              <a:blipFill>
                <a:blip r:embed="rId14"/>
                <a:stretch>
                  <a:fillRect t="-14583" r="-2677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/>
              <p:nvPr/>
            </p:nvSpPr>
            <p:spPr>
              <a:xfrm>
                <a:off x="596168" y="3743465"/>
                <a:ext cx="4385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68" y="3743465"/>
                <a:ext cx="438511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/>
              <p:nvPr/>
            </p:nvSpPr>
            <p:spPr>
              <a:xfrm>
                <a:off x="1493255" y="4470152"/>
                <a:ext cx="158870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5" y="4470152"/>
                <a:ext cx="1588705" cy="491417"/>
              </a:xfrm>
              <a:prstGeom prst="rect">
                <a:avLst/>
              </a:prstGeom>
              <a:blipFill>
                <a:blip r:embed="rId16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/>
              <p:nvPr/>
            </p:nvSpPr>
            <p:spPr>
              <a:xfrm>
                <a:off x="6384032" y="4543011"/>
                <a:ext cx="1576072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4543011"/>
                <a:ext cx="1576072" cy="491417"/>
              </a:xfrm>
              <a:prstGeom prst="rect">
                <a:avLst/>
              </a:prstGeom>
              <a:blipFill>
                <a:blip r:embed="rId17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/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/>
              <p:nvPr/>
            </p:nvSpPr>
            <p:spPr>
              <a:xfrm>
                <a:off x="6404878" y="5153954"/>
                <a:ext cx="2826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с.з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или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78" y="5153954"/>
                <a:ext cx="2826671" cy="461665"/>
              </a:xfrm>
              <a:prstGeom prst="rect">
                <a:avLst/>
              </a:prstGeom>
              <a:blipFill>
                <a:blip r:embed="rId19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/>
              <p:nvPr/>
            </p:nvSpPr>
            <p:spPr>
              <a:xfrm>
                <a:off x="6446399" y="5654479"/>
                <a:ext cx="366234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-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ранг матриц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99" y="5654479"/>
                <a:ext cx="3662349" cy="830997"/>
              </a:xfrm>
              <a:prstGeom prst="rect">
                <a:avLst/>
              </a:prstGeom>
              <a:blipFill>
                <a:blip r:embed="rId20"/>
                <a:stretch>
                  <a:fillRect l="-2496" t="-5882" b="-10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4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83832" y="1196752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196752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44735" y="1943223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735" y="1943223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9195" y="1866176"/>
                <a:ext cx="19243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195" y="1866176"/>
                <a:ext cx="19243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9478" y="1866177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478" y="1866177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B7E1CDAA-9303-40D0-8364-182EF8C3A8CD}"/>
              </a:ext>
            </a:extLst>
          </p:cNvPr>
          <p:cNvSpPr/>
          <p:nvPr/>
        </p:nvSpPr>
        <p:spPr>
          <a:xfrm>
            <a:off x="3294416" y="2922636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C2257B07-6700-4E8F-A45E-A0D6970C4EBE}"/>
              </a:ext>
            </a:extLst>
          </p:cNvPr>
          <p:cNvSpPr/>
          <p:nvPr/>
        </p:nvSpPr>
        <p:spPr>
          <a:xfrm rot="20155520">
            <a:off x="6740476" y="2596468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8E1E9E1-AC90-4847-A96A-E00133663020}"/>
              </a:ext>
            </a:extLst>
          </p:cNvPr>
          <p:cNvSpPr/>
          <p:nvPr/>
        </p:nvSpPr>
        <p:spPr>
          <a:xfrm>
            <a:off x="3294416" y="4879321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E003BAD-C273-4794-ADEC-BDD9934513AB}"/>
              </a:ext>
            </a:extLst>
          </p:cNvPr>
          <p:cNvSpPr/>
          <p:nvPr/>
        </p:nvSpPr>
        <p:spPr>
          <a:xfrm rot="806848">
            <a:off x="6577870" y="4711726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79F46546-54D3-4D30-94F0-BBD085B392BE}"/>
              </a:ext>
            </a:extLst>
          </p:cNvPr>
          <p:cNvCxnSpPr>
            <a:endCxn id="31" idx="6"/>
          </p:cNvCxnSpPr>
          <p:nvPr/>
        </p:nvCxnSpPr>
        <p:spPr>
          <a:xfrm>
            <a:off x="3837317" y="3379836"/>
            <a:ext cx="542901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D6BA6999-3348-4305-B5AF-5055A75CE181}"/>
              </a:ext>
            </a:extLst>
          </p:cNvPr>
          <p:cNvCxnSpPr>
            <a:cxnSpLocks/>
            <a:endCxn id="33" idx="5"/>
          </p:cNvCxnSpPr>
          <p:nvPr/>
        </p:nvCxnSpPr>
        <p:spPr>
          <a:xfrm>
            <a:off x="3837317" y="5336521"/>
            <a:ext cx="383889" cy="32328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63D2544A-7B74-4716-B78D-59852CBF825A}"/>
              </a:ext>
            </a:extLst>
          </p:cNvPr>
          <p:cNvCxnSpPr>
            <a:cxnSpLocks/>
            <a:endCxn id="34" idx="5"/>
          </p:cNvCxnSpPr>
          <p:nvPr/>
        </p:nvCxnSpPr>
        <p:spPr>
          <a:xfrm>
            <a:off x="7838010" y="5384171"/>
            <a:ext cx="756047" cy="66967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A33DD35E-9B70-4B4A-B0B3-969166584D96}"/>
              </a:ext>
            </a:extLst>
          </p:cNvPr>
          <p:cNvCxnSpPr>
            <a:cxnSpLocks/>
            <a:endCxn id="32" idx="5"/>
          </p:cNvCxnSpPr>
          <p:nvPr/>
        </p:nvCxnSpPr>
        <p:spPr>
          <a:xfrm>
            <a:off x="8000616" y="3337089"/>
            <a:ext cx="1007511" cy="246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6DEFD51-47B1-4C4D-B61D-62F25E97B93C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3837317" y="2922636"/>
            <a:ext cx="0" cy="466707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5B6A3C7A-12F8-4F99-AEF9-A6B47C30110B}"/>
              </a:ext>
            </a:extLst>
          </p:cNvPr>
          <p:cNvCxnSpPr>
            <a:cxnSpLocks/>
            <a:endCxn id="33" idx="7"/>
          </p:cNvCxnSpPr>
          <p:nvPr/>
        </p:nvCxnSpPr>
        <p:spPr>
          <a:xfrm flipV="1">
            <a:off x="3837317" y="5013232"/>
            <a:ext cx="383889" cy="3232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14055950-7054-4600-9A4A-5B6F78D04DDC}"/>
              </a:ext>
            </a:extLst>
          </p:cNvPr>
          <p:cNvCxnSpPr>
            <a:cxnSpLocks/>
            <a:endCxn id="34" idx="7"/>
          </p:cNvCxnSpPr>
          <p:nvPr/>
        </p:nvCxnSpPr>
        <p:spPr>
          <a:xfrm flipV="1">
            <a:off x="7808671" y="5128935"/>
            <a:ext cx="1006541" cy="255236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87AFE34A-8CC7-432F-BCAE-36A465812089}"/>
              </a:ext>
            </a:extLst>
          </p:cNvPr>
          <p:cNvCxnSpPr>
            <a:cxnSpLocks/>
            <a:endCxn id="32" idx="7"/>
          </p:cNvCxnSpPr>
          <p:nvPr/>
        </p:nvCxnSpPr>
        <p:spPr>
          <a:xfrm flipV="1">
            <a:off x="8000615" y="2471299"/>
            <a:ext cx="619581" cy="8657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1DC9C2C4-D4EF-4039-BAC6-229D7BF01656}"/>
              </a:ext>
            </a:extLst>
          </p:cNvPr>
          <p:cNvCxnSpPr>
            <a:cxnSpLocks/>
          </p:cNvCxnSpPr>
          <p:nvPr/>
        </p:nvCxnSpPr>
        <p:spPr>
          <a:xfrm flipV="1">
            <a:off x="4712359" y="3379836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F3ADF953-0EB5-4DA2-B598-790163073068}"/>
              </a:ext>
            </a:extLst>
          </p:cNvPr>
          <p:cNvCxnSpPr>
            <a:cxnSpLocks/>
          </p:cNvCxnSpPr>
          <p:nvPr/>
        </p:nvCxnSpPr>
        <p:spPr>
          <a:xfrm flipV="1">
            <a:off x="4559636" y="5312307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0F32BFBD-2D03-4DBA-98BB-F0C5758C10EC}"/>
              </a:ext>
            </a:extLst>
          </p:cNvPr>
          <p:cNvCxnSpPr>
            <a:cxnSpLocks/>
          </p:cNvCxnSpPr>
          <p:nvPr/>
        </p:nvCxnSpPr>
        <p:spPr>
          <a:xfrm>
            <a:off x="3837317" y="4002634"/>
            <a:ext cx="0" cy="7632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A272F4A1-3764-4751-8C3A-A40BE38A748D}"/>
              </a:ext>
            </a:extLst>
          </p:cNvPr>
          <p:cNvCxnSpPr>
            <a:cxnSpLocks/>
          </p:cNvCxnSpPr>
          <p:nvPr/>
        </p:nvCxnSpPr>
        <p:spPr>
          <a:xfrm flipV="1">
            <a:off x="8310405" y="3974637"/>
            <a:ext cx="0" cy="73877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/>
              <p:nvPr/>
            </p:nvSpPr>
            <p:spPr>
              <a:xfrm>
                <a:off x="5218594" y="2687161"/>
                <a:ext cx="5413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94" y="2687161"/>
                <a:ext cx="54136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/>
              <p:nvPr/>
            </p:nvSpPr>
            <p:spPr>
              <a:xfrm>
                <a:off x="2846400" y="3997372"/>
                <a:ext cx="7671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400" y="3997372"/>
                <a:ext cx="7671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/>
              <p:nvPr/>
            </p:nvSpPr>
            <p:spPr>
              <a:xfrm>
                <a:off x="5311218" y="4693874"/>
                <a:ext cx="5036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218" y="4693874"/>
                <a:ext cx="5036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/>
              <p:nvPr/>
            </p:nvSpPr>
            <p:spPr>
              <a:xfrm>
                <a:off x="8393830" y="4144723"/>
                <a:ext cx="5677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830" y="4144723"/>
                <a:ext cx="56778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66" grpId="0"/>
      <p:bldP spid="67" grpId="0"/>
      <p:bldP spid="68" grpId="0"/>
      <p:bldP spid="6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1127448" y="908720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Смысл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695400" y="1484784"/>
                <a:ext cx="275844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484784"/>
                <a:ext cx="2758447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11499" y="6077266"/>
                <a:ext cx="1762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499" y="6077266"/>
                <a:ext cx="17620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89726" y="4768582"/>
                <a:ext cx="20410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26" y="4768582"/>
                <a:ext cx="20410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11642" y="6081787"/>
                <a:ext cx="17890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81787"/>
                <a:ext cx="178901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983432" y="6012523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012523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175286" y="2187704"/>
            <a:ext cx="3387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29730" y="3980433"/>
            <a:ext cx="1300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302409" y="1828465"/>
            <a:ext cx="3711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47022" y="1798453"/>
            <a:ext cx="3470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2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5" grpId="0"/>
      <p:bldP spid="56" grpId="0"/>
      <p:bldP spid="58" grpId="0"/>
      <p:bldP spid="5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343472" y="873070"/>
            <a:ext cx="97210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1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1" grpId="0"/>
      <p:bldP spid="13" grpId="0"/>
      <p:bldP spid="15" grpId="0"/>
      <p:bldP spid="18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767409" y="873070"/>
            <a:ext cx="10789132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«Экономный»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73"/>
          <a:stretch/>
        </p:blipFill>
        <p:spPr>
          <a:xfrm>
            <a:off x="4112967" y="2936206"/>
            <a:ext cx="1842236" cy="304872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512"/>
          <a:stretch/>
        </p:blipFill>
        <p:spPr>
          <a:xfrm>
            <a:off x="6888088" y="2980019"/>
            <a:ext cx="2088232" cy="181713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08" y="2980019"/>
            <a:ext cx="1842236" cy="184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9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8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Компактный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9578"/>
          <a:stretch/>
        </p:blipFill>
        <p:spPr>
          <a:xfrm>
            <a:off x="4376343" y="2945234"/>
            <a:ext cx="12323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633"/>
          <a:stretch/>
        </p:blipFill>
        <p:spPr>
          <a:xfrm>
            <a:off x="9621008" y="2980019"/>
            <a:ext cx="1842236" cy="124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C063565-F11E-49BF-99D4-AD32E81F78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96" y="2954262"/>
            <a:ext cx="1423580" cy="124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/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Усеченный 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Truncated)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38E7F7C-BC92-4CB7-93F6-EC4E3406E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9068" y="2877877"/>
            <a:ext cx="1790298" cy="64450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B202DD-3EA7-4F75-B671-B64A1552E6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689" y="2931215"/>
            <a:ext cx="724764" cy="62122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00EE4C4-1EE8-4D59-9713-60B9E0D5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3022" y="2931215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/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5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Сжатие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/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/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589630" y="4498870"/>
                <a:ext cx="2168606" cy="111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30" y="4498870"/>
                <a:ext cx="2168606" cy="11132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8EE92DE-5893-4E16-B934-7C8E0F511567}"/>
              </a:ext>
            </a:extLst>
          </p:cNvPr>
          <p:cNvSpPr/>
          <p:nvPr/>
        </p:nvSpPr>
        <p:spPr>
          <a:xfrm>
            <a:off x="589630" y="3402563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Уровень «сжатия»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E390DDF-6D8E-4270-AFAF-D8142EBD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588" y="3744563"/>
            <a:ext cx="1847968" cy="30306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7BDA24D-2FB1-4F0F-865C-A3FB11EE4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5380" y="3705408"/>
            <a:ext cx="1790298" cy="64450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6FD73-EDA2-4E68-B879-FCB30BA75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663" y="3744563"/>
            <a:ext cx="724764" cy="621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FB8216-B45B-497F-B58D-ED8E72BB3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416" y="3703698"/>
            <a:ext cx="669051" cy="3047899"/>
          </a:xfrm>
          <a:prstGeom prst="rect">
            <a:avLst/>
          </a:prstGeom>
        </p:spPr>
      </p:pic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3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3" grpId="0"/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127448" y="2132856"/>
                <a:ext cx="15684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132856"/>
                <a:ext cx="156844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89CA6A-D6D7-4018-8625-A3916BAB0FA5}"/>
              </a:ext>
            </a:extLst>
          </p:cNvPr>
          <p:cNvSpPr/>
          <p:nvPr/>
        </p:nvSpPr>
        <p:spPr>
          <a:xfrm>
            <a:off x="2927648" y="1268760"/>
            <a:ext cx="621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Псевдообратная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матрица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/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/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/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/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/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/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/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/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/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8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0542" y="102503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44604" y="188364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 as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74129" y="2349501"/>
            <a:ext cx="9078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U, s, VT = np.linalg.svd(X,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full_matrices=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9089569" y="238563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10234241" y="234530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D360B5D-5A01-4B13-B1E8-7F865EC1B819}"/>
              </a:ext>
            </a:extLst>
          </p:cNvPr>
          <p:cNvSpPr/>
          <p:nvPr/>
        </p:nvSpPr>
        <p:spPr>
          <a:xfrm>
            <a:off x="532309" y="296645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U.shape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3EDA9B4-E060-4326-97A1-D7CE02253ABB}"/>
              </a:ext>
            </a:extLst>
          </p:cNvPr>
          <p:cNvSpPr/>
          <p:nvPr/>
        </p:nvSpPr>
        <p:spPr>
          <a:xfrm>
            <a:off x="1796251" y="296451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B18119D-4E15-4608-B221-7B90AACC7519}"/>
              </a:ext>
            </a:extLst>
          </p:cNvPr>
          <p:cNvSpPr/>
          <p:nvPr/>
        </p:nvSpPr>
        <p:spPr>
          <a:xfrm>
            <a:off x="3863752" y="296451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0B89661-1609-4507-BF55-13B683226501}"/>
              </a:ext>
            </a:extLst>
          </p:cNvPr>
          <p:cNvSpPr/>
          <p:nvPr/>
        </p:nvSpPr>
        <p:spPr>
          <a:xfrm>
            <a:off x="5241962" y="296451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(784,)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D1FCEB2-EFCE-4D69-8AD5-445EB69794A0}"/>
              </a:ext>
            </a:extLst>
          </p:cNvPr>
          <p:cNvSpPr/>
          <p:nvPr/>
        </p:nvSpPr>
        <p:spPr>
          <a:xfrm>
            <a:off x="6534810" y="296451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VT.shape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5E63DDAE-F3C9-46F1-9B50-9678D6EF83F3}"/>
              </a:ext>
            </a:extLst>
          </p:cNvPr>
          <p:cNvSpPr/>
          <p:nvPr/>
        </p:nvSpPr>
        <p:spPr>
          <a:xfrm>
            <a:off x="8101158" y="29645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(784, 784)</a:t>
            </a:r>
            <a:endParaRPr lang="ru-RU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06152BB-8987-4C3A-9E33-B7640A49EFA7}"/>
              </a:ext>
            </a:extLst>
          </p:cNvPr>
          <p:cNvSpPr/>
          <p:nvPr/>
        </p:nvSpPr>
        <p:spPr>
          <a:xfrm>
            <a:off x="443099" y="3667143"/>
            <a:ext cx="7323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np.diag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0D9335B-3C37-4E74-A883-6A3ACE4BE7F2}"/>
              </a:ext>
            </a:extLst>
          </p:cNvPr>
          <p:cNvSpPr/>
          <p:nvPr/>
        </p:nvSpPr>
        <p:spPr>
          <a:xfrm>
            <a:off x="433496" y="4240188"/>
            <a:ext cx="6493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</a:t>
            </a:r>
            <a:endParaRPr lang="pt-B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:]))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B236E4EB-F204-4C62-AC61-1C0A3CD7EDAA}"/>
              </a:ext>
            </a:extLst>
          </p:cNvPr>
          <p:cNvSpPr/>
          <p:nvPr/>
        </p:nvSpPr>
        <p:spPr>
          <a:xfrm>
            <a:off x="7178576" y="46574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A.shape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EFDAA0F-227C-49DD-9ACA-CF88941088C8}"/>
              </a:ext>
            </a:extLst>
          </p:cNvPr>
          <p:cNvSpPr/>
          <p:nvPr/>
        </p:nvSpPr>
        <p:spPr>
          <a:xfrm>
            <a:off x="8692223" y="461156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3B9685F-EC0D-45AD-B5E8-9672C9C0F6C1}"/>
              </a:ext>
            </a:extLst>
          </p:cNvPr>
          <p:cNvSpPr/>
          <p:nvPr/>
        </p:nvSpPr>
        <p:spPr>
          <a:xfrm>
            <a:off x="448306" y="5611731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3ACC733-7398-4DB2-A625-182E3BE31650}"/>
              </a:ext>
            </a:extLst>
          </p:cNvPr>
          <p:cNvSpPr/>
          <p:nvPr/>
        </p:nvSpPr>
        <p:spPr>
          <a:xfrm>
            <a:off x="7191747" y="574912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Y.shape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0875084-C209-4BDC-90E1-1144484B5A6D}"/>
              </a:ext>
            </a:extLst>
          </p:cNvPr>
          <p:cNvSpPr/>
          <p:nvPr/>
        </p:nvSpPr>
        <p:spPr>
          <a:xfrm>
            <a:off x="8692223" y="569843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25)</a:t>
            </a:r>
            <a:endParaRPr lang="ru-RU" dirty="0"/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5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32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145016" cy="484915"/>
          </a:xfrm>
          <a:prstGeom prst="rect">
            <a:avLst/>
          </a:prstGeom>
        </p:spPr>
        <p:txBody>
          <a:bodyPr/>
          <a:lstStyle/>
          <a:p>
            <a:pPr marR="8377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Метод Главных Компонент и Сингулярное Разложение Матриц</a:t>
            </a:r>
            <a:endParaRPr lang="ru-RU" sz="3200" b="1" dirty="0">
              <a:solidFill>
                <a:schemeClr val="bg1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839416" y="764704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 (by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4626" y="1225689"/>
            <a:ext cx="118933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позволяет уменьшить размерность больших наборов данных, сохраняя при этом важную информацию в исходных данных.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предоставляет простой и интуитивно понятный способ визуализации многомерных данных в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низкоразмерном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пространстве.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предполагает, что данные имеют базовую линейную структуру, что не всегда может иметь место в реальных наборах данных.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может привести к потере информации, особенно если удалить слишком много основных компонентов.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можно интегрировать с другими методами, такими как кластеризация и классификация, для повышения их производительности.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может применяться в различных областях, таких как финансы, биология и обработка изображений, где уменьшение размерности является общей необходимостью.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Новые методы уменьшения размерности могут превзойти PCA в определенных наборах данных или областях.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результатов PCA может быть затруднена, особенно для неспециалистов в области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21132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15D586-A829-4A16-A28B-1C88C1CD6E6E}"/>
              </a:ext>
            </a:extLst>
          </p:cNvPr>
          <p:cNvSpPr/>
          <p:nvPr/>
        </p:nvSpPr>
        <p:spPr>
          <a:xfrm>
            <a:off x="263352" y="1124744"/>
            <a:ext cx="84969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4653136"/>
            <a:ext cx="5143178" cy="151216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908720"/>
            <a:ext cx="4082119" cy="27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D8C5E9-3920-42D5-991C-E60911D6CCA5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ADC8272-E119-4013-9520-EA4CEE5936AF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авая фигурная скобка 2"/>
          <p:cNvSpPr/>
          <p:nvPr/>
        </p:nvSpPr>
        <p:spPr>
          <a:xfrm>
            <a:off x="7320136" y="1721733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авая фигурная скобка 8"/>
          <p:cNvSpPr/>
          <p:nvPr/>
        </p:nvSpPr>
        <p:spPr>
          <a:xfrm rot="5400000">
            <a:off x="5519936" y="3521933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303912" y="5250125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680176" y="3017877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647728" y="5805264"/>
            <a:ext cx="5083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28*28=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784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2AC9CAC-280C-4BC0-8626-FB5A52F2694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635" t="1365" r="42377" b="74295"/>
          <a:stretch/>
        </p:blipFill>
        <p:spPr>
          <a:xfrm>
            <a:off x="4007768" y="1124744"/>
            <a:ext cx="321174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5676BFF-6CCB-479E-9914-B5320DD4B77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72816"/>
            <a:ext cx="5647338" cy="39763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2710" y="1916832"/>
            <a:ext cx="6547034" cy="3888432"/>
          </a:xfrm>
          <a:prstGeom prst="rect">
            <a:avLst/>
          </a:prstGeom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59D2A5-A6B1-4C8B-A4D4-DABF110D4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0" y="1340768"/>
            <a:ext cx="12192000" cy="3059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5087888" y="4581128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4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7A1F4-504F-459A-8C6E-1D02295225AF}"/>
                  </a:ext>
                </a:extLst>
              </p:cNvPr>
              <p:cNvSpPr txBox="1"/>
              <p:nvPr/>
            </p:nvSpPr>
            <p:spPr>
              <a:xfrm>
                <a:off x="1559496" y="5517232"/>
                <a:ext cx="98650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набор параметров с меньшим размером, чем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, 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но несущий ту же информацию (или не намного меньше)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7A1F4-504F-459A-8C6E-1D022952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517232"/>
                <a:ext cx="9865096" cy="830997"/>
              </a:xfrm>
              <a:prstGeom prst="rect">
                <a:avLst/>
              </a:prstGeom>
              <a:blipFill>
                <a:blip r:embed="rId5"/>
                <a:stretch>
                  <a:fillRect t="-661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F95B4A-91F4-488E-A2F3-CEF9874981F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 Данных</a:t>
            </a:r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32325DBB-E091-4A58-AA7C-169D3729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4478" r="3449" b="7463"/>
          <a:stretch/>
        </p:blipFill>
        <p:spPr bwMode="auto">
          <a:xfrm>
            <a:off x="623392" y="1556792"/>
            <a:ext cx="451087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138495A-F342-4044-B269-A37B46FB9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70" r="6961" b="5970"/>
          <a:stretch/>
        </p:blipFill>
        <p:spPr bwMode="auto">
          <a:xfrm>
            <a:off x="3575720" y="4149080"/>
            <a:ext cx="4391757" cy="20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567B256A-D1D7-410E-A070-E2CB70AC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1038" r="6680" b="7421"/>
          <a:stretch/>
        </p:blipFill>
        <p:spPr bwMode="auto">
          <a:xfrm>
            <a:off x="6384032" y="1340768"/>
            <a:ext cx="54383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 Данных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4151784" y="2708920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708920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8571" r="-108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871864" y="1700808"/>
                <a:ext cx="181185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700808"/>
                <a:ext cx="181185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1628800"/>
            <a:ext cx="3464630" cy="237626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4077072"/>
            <a:ext cx="3528392" cy="242923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1700808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6672</TotalTime>
  <Words>1698</Words>
  <Application>Microsoft Office PowerPoint</Application>
  <PresentationFormat>Широкоэкранный</PresentationFormat>
  <Paragraphs>469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7" baseType="lpstr">
      <vt:lpstr>-apple-system</vt:lpstr>
      <vt:lpstr>Arial</vt:lpstr>
      <vt:lpstr>Calibri</vt:lpstr>
      <vt:lpstr>Cambra</vt:lpstr>
      <vt:lpstr>Cambria</vt:lpstr>
      <vt:lpstr>Cambria Math</vt:lpstr>
      <vt:lpstr>Comic Sans MS</vt:lpstr>
      <vt:lpstr>Courier New</vt:lpstr>
      <vt:lpstr>IBM Plex Mono</vt:lpstr>
      <vt:lpstr>Linux Libertine</vt:lpstr>
      <vt:lpstr>Montserrat</vt:lpstr>
      <vt:lpstr>Montserrat SemiBold</vt:lpstr>
      <vt:lpstr>Times New Roman</vt:lpstr>
      <vt:lpstr>Verdana</vt:lpstr>
      <vt:lpstr>Тема Office</vt:lpstr>
      <vt:lpstr>Презентация PowerPoint</vt:lpstr>
      <vt:lpstr>В предыдущей серии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стандартизованных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Объясненная Дисперсия Explained Variance</vt:lpstr>
      <vt:lpstr>И что?</vt:lpstr>
      <vt:lpstr>Как выбрать p’</vt:lpstr>
      <vt:lpstr>Набор MNIST</vt:lpstr>
      <vt:lpstr>Набор Fashion MNIST</vt:lpstr>
      <vt:lpstr>Набор Labeled Faces in the Wild</vt:lpstr>
      <vt:lpstr>Ключевые Шаги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Базовый Вариант</vt:lpstr>
      <vt:lpstr>«Экономный» Вариант</vt:lpstr>
      <vt:lpstr>Компактный Вариант</vt:lpstr>
      <vt:lpstr>Усеченный (Truncated) Вариант</vt:lpstr>
      <vt:lpstr>Сжатие Данных</vt:lpstr>
      <vt:lpstr>Презентация PowerPoint</vt:lpstr>
      <vt:lpstr>Python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249</cp:revision>
  <dcterms:created xsi:type="dcterms:W3CDTF">2019-05-20T04:53:11Z</dcterms:created>
  <dcterms:modified xsi:type="dcterms:W3CDTF">2023-10-11T04:33:49Z</dcterms:modified>
</cp:coreProperties>
</file>